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fl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0"/>
  </p:notesMasterIdLst>
  <p:handoutMasterIdLst>
    <p:handoutMasterId r:id="rId21"/>
  </p:handoutMasterIdLst>
  <p:sldIdLst>
    <p:sldId id="256" r:id="rId2"/>
    <p:sldId id="297" r:id="rId3"/>
    <p:sldId id="312" r:id="rId4"/>
    <p:sldId id="317" r:id="rId5"/>
    <p:sldId id="313" r:id="rId6"/>
    <p:sldId id="314" r:id="rId7"/>
    <p:sldId id="315" r:id="rId8"/>
    <p:sldId id="318" r:id="rId9"/>
    <p:sldId id="319" r:id="rId10"/>
    <p:sldId id="276" r:id="rId11"/>
    <p:sldId id="272" r:id="rId12"/>
    <p:sldId id="280" r:id="rId13"/>
    <p:sldId id="307" r:id="rId14"/>
    <p:sldId id="309" r:id="rId15"/>
    <p:sldId id="298" r:id="rId16"/>
    <p:sldId id="305" r:id="rId17"/>
    <p:sldId id="311" r:id="rId18"/>
    <p:sldId id="279" r:id="rId19"/>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14" autoAdjust="0"/>
  </p:normalViewPr>
  <p:slideViewPr>
    <p:cSldViewPr>
      <p:cViewPr>
        <p:scale>
          <a:sx n="75" d="100"/>
          <a:sy n="75" d="100"/>
        </p:scale>
        <p:origin x="-1004"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7C325DDF-0B5F-4427-BC9E-0EE3A80D9BB6}" type="datetimeFigureOut">
              <a:rPr lang="en-US" smtClean="0"/>
              <a:t>11/30/2012</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8975E1C1-8227-4975-8860-3F8E2379479E}" type="slidenum">
              <a:rPr lang="en-US" smtClean="0"/>
              <a:t>‹#›</a:t>
            </a:fld>
            <a:endParaRPr lang="en-US"/>
          </a:p>
        </p:txBody>
      </p:sp>
    </p:spTree>
    <p:extLst>
      <p:ext uri="{BB962C8B-B14F-4D97-AF65-F5344CB8AC3E}">
        <p14:creationId xmlns:p14="http://schemas.microsoft.com/office/powerpoint/2010/main" val="3089764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1A29EB11-CA5D-4C02-B9F4-FD8CD75F4EB0}" type="datetimeFigureOut">
              <a:rPr lang="en-US" smtClean="0"/>
              <a:pPr/>
              <a:t>11/30/2012</a:t>
            </a:fld>
            <a:endParaRPr lang="en-US"/>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27A31C77-3509-45F5-8307-D21261AB885D}" type="slidenum">
              <a:rPr lang="en-US" smtClean="0"/>
              <a:pPr/>
              <a:t>‹#›</a:t>
            </a:fld>
            <a:endParaRPr lang="en-US"/>
          </a:p>
        </p:txBody>
      </p:sp>
    </p:spTree>
    <p:extLst>
      <p:ext uri="{BB962C8B-B14F-4D97-AF65-F5344CB8AC3E}">
        <p14:creationId xmlns:p14="http://schemas.microsoft.com/office/powerpoint/2010/main" val="98958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31C77-3509-45F5-8307-D21261AB885D}" type="slidenum">
              <a:rPr lang="en-US" smtClean="0"/>
              <a:pPr/>
              <a:t>1</a:t>
            </a:fld>
            <a:endParaRPr lang="en-US"/>
          </a:p>
        </p:txBody>
      </p:sp>
    </p:spTree>
    <p:extLst>
      <p:ext uri="{BB962C8B-B14F-4D97-AF65-F5344CB8AC3E}">
        <p14:creationId xmlns:p14="http://schemas.microsoft.com/office/powerpoint/2010/main" val="1852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31C77-3509-45F5-8307-D21261AB885D}" type="slidenum">
              <a:rPr lang="en-US" smtClean="0"/>
              <a:pPr/>
              <a:t>12</a:t>
            </a:fld>
            <a:endParaRPr lang="en-US"/>
          </a:p>
        </p:txBody>
      </p:sp>
    </p:spTree>
    <p:extLst>
      <p:ext uri="{BB962C8B-B14F-4D97-AF65-F5344CB8AC3E}">
        <p14:creationId xmlns:p14="http://schemas.microsoft.com/office/powerpoint/2010/main" val="243234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A31C77-3509-45F5-8307-D21261AB885D}" type="slidenum">
              <a:rPr lang="en-US" smtClean="0"/>
              <a:pPr/>
              <a:t>15</a:t>
            </a:fld>
            <a:endParaRPr lang="en-US"/>
          </a:p>
        </p:txBody>
      </p:sp>
    </p:spTree>
    <p:extLst>
      <p:ext uri="{BB962C8B-B14F-4D97-AF65-F5344CB8AC3E}">
        <p14:creationId xmlns:p14="http://schemas.microsoft.com/office/powerpoint/2010/main" val="4279581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099350-F88E-4B92-9964-4DDD7D49648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93FF1CA-9F89-4FCF-B060-94F764D1CC21}" type="datetimeFigureOut">
              <a:rPr lang="en-US" smtClean="0"/>
              <a:pPr/>
              <a:t>11/30/2012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4D099350-F88E-4B92-9964-4DDD7D49648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93FF1CA-9F89-4FCF-B060-94F764D1CC21}" type="datetimeFigureOut">
              <a:rPr lang="en-US" smtClean="0"/>
              <a:pPr/>
              <a:t>11/30/2012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4D099350-F88E-4B92-9964-4DDD7D49648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flv"/><Relationship Id="rId1" Type="http://schemas.microsoft.com/office/2007/relationships/media" Target="../media/media1.flv"/><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8040624" cy="3048000"/>
          </a:xfrm>
        </p:spPr>
        <p:txBody>
          <a:bodyPr>
            <a:noAutofit/>
          </a:bodyPr>
          <a:lstStyle/>
          <a:p>
            <a:pPr algn="ctr"/>
            <a:r>
              <a:rPr lang="en-US" sz="7200" dirty="0" smtClean="0">
                <a:solidFill>
                  <a:srgbClr val="00B0F0"/>
                </a:solidFill>
                <a:latin typeface="Arial Black" pitchFamily="34" charset="0"/>
              </a:rPr>
              <a:t>INDONESIA </a:t>
            </a:r>
            <a:endParaRPr lang="en-US" sz="7200" dirty="0">
              <a:solidFill>
                <a:srgbClr val="00B0F0"/>
              </a:solidFill>
              <a:latin typeface="Arial Black" pitchFamily="34" charset="0"/>
            </a:endParaRPr>
          </a:p>
        </p:txBody>
      </p:sp>
      <p:sp>
        <p:nvSpPr>
          <p:cNvPr id="3" name="Rectangle 2"/>
          <p:cNvSpPr/>
          <p:nvPr/>
        </p:nvSpPr>
        <p:spPr>
          <a:xfrm>
            <a:off x="4495800" y="5410200"/>
            <a:ext cx="4572000" cy="584775"/>
          </a:xfrm>
          <a:prstGeom prst="rect">
            <a:avLst/>
          </a:prstGeom>
        </p:spPr>
        <p:txBody>
          <a:bodyPr>
            <a:spAutoFit/>
          </a:bodyPr>
          <a:lstStyle/>
          <a:p>
            <a:pPr algn="r"/>
            <a:r>
              <a:rPr lang="en-US" sz="1600" b="1" dirty="0" smtClean="0">
                <a:solidFill>
                  <a:srgbClr val="0070C0"/>
                </a:solidFill>
              </a:rPr>
              <a:t>By : </a:t>
            </a:r>
            <a:r>
              <a:rPr lang="en-US" sz="1600" b="1" dirty="0" err="1" smtClean="0">
                <a:solidFill>
                  <a:srgbClr val="0070C0"/>
                </a:solidFill>
              </a:rPr>
              <a:t>Adrianus</a:t>
            </a:r>
            <a:r>
              <a:rPr lang="en-US" sz="1600" b="1" dirty="0" smtClean="0">
                <a:solidFill>
                  <a:srgbClr val="0070C0"/>
                </a:solidFill>
              </a:rPr>
              <a:t> </a:t>
            </a:r>
            <a:r>
              <a:rPr lang="en-US" sz="1600" b="1" dirty="0" err="1" smtClean="0">
                <a:solidFill>
                  <a:srgbClr val="0070C0"/>
                </a:solidFill>
              </a:rPr>
              <a:t>Bannepadang</a:t>
            </a:r>
            <a:endParaRPr lang="en-US" sz="1600" b="1" dirty="0" smtClean="0">
              <a:solidFill>
                <a:srgbClr val="0070C0"/>
              </a:solidFill>
            </a:endParaRPr>
          </a:p>
          <a:p>
            <a:pPr algn="r"/>
            <a:r>
              <a:rPr lang="ja-JP" altLang="en-US" sz="1600" b="1" dirty="0" smtClean="0">
                <a:solidFill>
                  <a:srgbClr val="0070C0"/>
                </a:solidFill>
              </a:rPr>
              <a:t>アドリアナス  バネパダン</a:t>
            </a:r>
            <a:endParaRPr lang="en-US" sz="1600" b="1" dirty="0">
              <a:solidFill>
                <a:srgbClr val="0070C0"/>
              </a:solidFill>
            </a:endParaRPr>
          </a:p>
        </p:txBody>
      </p:sp>
    </p:spTree>
    <p:extLst>
      <p:ext uri="{BB962C8B-B14F-4D97-AF65-F5344CB8AC3E}">
        <p14:creationId xmlns:p14="http://schemas.microsoft.com/office/powerpoint/2010/main" val="3268054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pPr algn="ctr"/>
            <a:r>
              <a:rPr lang="en-US" sz="5400" b="1" dirty="0" smtClean="0">
                <a:latin typeface="David" pitchFamily="34" charset="-79"/>
                <a:cs typeface="David" pitchFamily="34" charset="-79"/>
              </a:rPr>
              <a:t>Introduction</a:t>
            </a:r>
            <a:endParaRPr lang="en-US" sz="5400" b="1" dirty="0">
              <a:latin typeface="David" pitchFamily="34" charset="-79"/>
              <a:cs typeface="David" pitchFamily="34" charset="-79"/>
            </a:endParaRPr>
          </a:p>
        </p:txBody>
      </p:sp>
      <p:pic>
        <p:nvPicPr>
          <p:cNvPr id="2050" name="Picture 2" descr="C:\717ABP Report\Tana-Tora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191000"/>
            <a:ext cx="4109930" cy="23664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717ABP Report\img_04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1850536"/>
            <a:ext cx="4109930" cy="23065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400" y="1774432"/>
            <a:ext cx="3886200" cy="4401205"/>
          </a:xfrm>
          <a:prstGeom prst="rect">
            <a:avLst/>
          </a:prstGeom>
        </p:spPr>
        <p:txBody>
          <a:bodyPr wrap="square">
            <a:spAutoFit/>
          </a:bodyPr>
          <a:lstStyle/>
          <a:p>
            <a:pPr algn="just"/>
            <a:r>
              <a:rPr lang="en-US" sz="2800" dirty="0" err="1"/>
              <a:t>Tana</a:t>
            </a:r>
            <a:r>
              <a:rPr lang="en-US" sz="2800" dirty="0"/>
              <a:t> </a:t>
            </a:r>
            <a:r>
              <a:rPr lang="en-US" sz="2800" dirty="0" err="1"/>
              <a:t>Toraja</a:t>
            </a:r>
            <a:r>
              <a:rPr lang="en-US" sz="2800" dirty="0"/>
              <a:t> is well known with various natural landscape and tourism objects, such as beautiful mountains view, rice fields with terrace, architecture of </a:t>
            </a:r>
            <a:r>
              <a:rPr lang="en-US" sz="2800" dirty="0" err="1"/>
              <a:t>Torajan</a:t>
            </a:r>
            <a:r>
              <a:rPr lang="en-US" sz="2800" dirty="0"/>
              <a:t> houses and unique culture of its </a:t>
            </a:r>
            <a:r>
              <a:rPr lang="en-US" sz="2800" dirty="0" smtClean="0"/>
              <a:t>people.</a:t>
            </a:r>
          </a:p>
        </p:txBody>
      </p:sp>
    </p:spTree>
    <p:extLst>
      <p:ext uri="{BB962C8B-B14F-4D97-AF65-F5344CB8AC3E}">
        <p14:creationId xmlns:p14="http://schemas.microsoft.com/office/powerpoint/2010/main" val="2245660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pPr algn="ctr"/>
            <a:r>
              <a:rPr lang="en-US" b="1" dirty="0" err="1" smtClean="0"/>
              <a:t>Tana</a:t>
            </a:r>
            <a:r>
              <a:rPr lang="en-US" b="1" dirty="0" smtClean="0"/>
              <a:t> </a:t>
            </a:r>
            <a:r>
              <a:rPr lang="en-US" b="1" dirty="0" err="1" smtClean="0"/>
              <a:t>Toraja</a:t>
            </a:r>
            <a:r>
              <a:rPr lang="en-US" b="1" dirty="0" smtClean="0"/>
              <a:t> Climate</a:t>
            </a:r>
            <a:r>
              <a:rPr lang="en-US" dirty="0"/>
              <a:t/>
            </a:r>
            <a:br>
              <a:rPr lang="en-US" dirty="0"/>
            </a:br>
            <a:endParaRPr lang="en-US" dirty="0"/>
          </a:p>
        </p:txBody>
      </p:sp>
      <p:sp>
        <p:nvSpPr>
          <p:cNvPr id="3" name="Content Placeholder 2"/>
          <p:cNvSpPr>
            <a:spLocks noGrp="1"/>
          </p:cNvSpPr>
          <p:nvPr>
            <p:ph idx="1"/>
          </p:nvPr>
        </p:nvSpPr>
        <p:spPr>
          <a:xfrm>
            <a:off x="228600" y="1600200"/>
            <a:ext cx="3352800" cy="4876800"/>
          </a:xfrm>
        </p:spPr>
        <p:txBody>
          <a:bodyPr>
            <a:noAutofit/>
          </a:bodyPr>
          <a:lstStyle/>
          <a:p>
            <a:pPr marL="0" indent="0" algn="just">
              <a:buNone/>
            </a:pPr>
            <a:r>
              <a:rPr lang="en-US" sz="2200" dirty="0" err="1"/>
              <a:t>Tana</a:t>
            </a:r>
            <a:r>
              <a:rPr lang="en-US" sz="2200" dirty="0"/>
              <a:t> </a:t>
            </a:r>
            <a:r>
              <a:rPr lang="en-US" sz="2200" dirty="0" err="1"/>
              <a:t>Toraja</a:t>
            </a:r>
            <a:r>
              <a:rPr lang="en-US" sz="2200" dirty="0"/>
              <a:t> is located in high ground, it has a pleasant climate year around, as well as surrounded by tropical and pine forest. Daily temperature varies from around 16°C in the evening and early morning to around 28°C during the day. This climate makes almost all hotels in </a:t>
            </a:r>
            <a:r>
              <a:rPr lang="en-US" sz="2200" dirty="0" err="1" smtClean="0"/>
              <a:t>Tana</a:t>
            </a:r>
            <a:r>
              <a:rPr lang="en-US" sz="2200" dirty="0" smtClean="0"/>
              <a:t> </a:t>
            </a:r>
            <a:r>
              <a:rPr lang="en-US" sz="2200" dirty="0" err="1" smtClean="0"/>
              <a:t>Toraja</a:t>
            </a:r>
            <a:r>
              <a:rPr lang="en-US" sz="2200" dirty="0" smtClean="0"/>
              <a:t> </a:t>
            </a:r>
            <a:r>
              <a:rPr lang="en-US" sz="2200" dirty="0"/>
              <a:t>don’t install air conditioner in their rooms. </a:t>
            </a:r>
            <a:endParaRPr lang="en-US" sz="2200" dirty="0" smtClean="0"/>
          </a:p>
        </p:txBody>
      </p:sp>
      <p:pic>
        <p:nvPicPr>
          <p:cNvPr id="4098" name="Picture 2" descr="C:\717ABP Report\Last\IMG_64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853" y="4267201"/>
            <a:ext cx="3948145" cy="24151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717ABP Report\report ad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1854" y="1752600"/>
            <a:ext cx="3948145"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019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sz="4000" b="1" dirty="0" err="1" smtClean="0"/>
              <a:t>Tana</a:t>
            </a:r>
            <a:r>
              <a:rPr lang="en-US" sz="4000" b="1" dirty="0" smtClean="0"/>
              <a:t> </a:t>
            </a:r>
            <a:r>
              <a:rPr lang="en-US" sz="4000" b="1" dirty="0" err="1" smtClean="0"/>
              <a:t>TorajaCulture</a:t>
            </a:r>
            <a:r>
              <a:rPr lang="en-US" sz="4000" b="1" dirty="0" smtClean="0"/>
              <a:t/>
            </a:r>
            <a:br>
              <a:rPr lang="en-US" sz="4000" b="1" dirty="0" smtClean="0"/>
            </a:br>
            <a:endParaRPr lang="en-US" sz="4000" dirty="0">
              <a:latin typeface="+mj-ea"/>
            </a:endParaRPr>
          </a:p>
        </p:txBody>
      </p:sp>
      <p:sp>
        <p:nvSpPr>
          <p:cNvPr id="5" name="Rectangle 4"/>
          <p:cNvSpPr/>
          <p:nvPr/>
        </p:nvSpPr>
        <p:spPr>
          <a:xfrm>
            <a:off x="237066" y="1803400"/>
            <a:ext cx="3344334" cy="4826000"/>
          </a:xfrm>
          <a:prstGeom prst="rect">
            <a:avLst/>
          </a:prstGeom>
        </p:spPr>
        <p:txBody>
          <a:bodyPr wrap="square">
            <a:spAutoFit/>
          </a:bodyPr>
          <a:lstStyle/>
          <a:p>
            <a:pPr algn="just"/>
            <a:r>
              <a:rPr lang="en-US" sz="2000" dirty="0" err="1">
                <a:latin typeface="Times New Roman" pitchFamily="18" charset="0"/>
                <a:cs typeface="Times New Roman" pitchFamily="18" charset="0"/>
              </a:rPr>
              <a:t>Tana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Toraja</a:t>
            </a:r>
            <a:r>
              <a:rPr lang="en-US" sz="2000" dirty="0">
                <a:latin typeface="Times New Roman" pitchFamily="18" charset="0"/>
                <a:cs typeface="Times New Roman" pitchFamily="18" charset="0"/>
              </a:rPr>
              <a:t> has unique culture like funeral ceremony which has special meaning to the </a:t>
            </a:r>
            <a:r>
              <a:rPr lang="en-US" sz="2000" dirty="0" err="1" smtClean="0">
                <a:latin typeface="Times New Roman" pitchFamily="18" charset="0"/>
                <a:cs typeface="Times New Roman" pitchFamily="18" charset="0"/>
              </a:rPr>
              <a:t>toraja</a:t>
            </a:r>
            <a:r>
              <a:rPr lang="en-US" sz="2000" dirty="0" smtClean="0">
                <a:latin typeface="Times New Roman" pitchFamily="18" charset="0"/>
                <a:cs typeface="Times New Roman" pitchFamily="18" charset="0"/>
              </a:rPr>
              <a:t> people</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Toraja's</a:t>
            </a:r>
            <a:r>
              <a:rPr lang="en-US" sz="2000" dirty="0">
                <a:latin typeface="Times New Roman" pitchFamily="18" charset="0"/>
                <a:cs typeface="Times New Roman" pitchFamily="18" charset="0"/>
              </a:rPr>
              <a:t> indigenous belief system is polytheistic animism, called </a:t>
            </a:r>
            <a:r>
              <a:rPr lang="en-US" sz="2000" dirty="0" err="1">
                <a:latin typeface="Times New Roman" pitchFamily="18" charset="0"/>
                <a:cs typeface="Times New Roman" pitchFamily="18" charset="0"/>
              </a:rPr>
              <a:t>Aluk</a:t>
            </a:r>
            <a:r>
              <a:rPr lang="en-US" sz="2000" dirty="0">
                <a:latin typeface="Times New Roman" pitchFamily="18" charset="0"/>
                <a:cs typeface="Times New Roman" pitchFamily="18" charset="0"/>
              </a:rPr>
              <a:t>, or "the way" (sometimes translated as "the law"). In the </a:t>
            </a:r>
            <a:r>
              <a:rPr lang="en-US" sz="2000" dirty="0" err="1">
                <a:latin typeface="Times New Roman" pitchFamily="18" charset="0"/>
                <a:cs typeface="Times New Roman" pitchFamily="18" charset="0"/>
              </a:rPr>
              <a:t>Toraja</a:t>
            </a:r>
            <a:r>
              <a:rPr lang="en-US" sz="2000" dirty="0">
                <a:latin typeface="Times New Roman" pitchFamily="18" charset="0"/>
                <a:cs typeface="Times New Roman" pitchFamily="18" charset="0"/>
              </a:rPr>
              <a:t> myth, the ancestors of </a:t>
            </a:r>
            <a:r>
              <a:rPr lang="en-US" sz="2000" dirty="0" err="1">
                <a:latin typeface="Times New Roman" pitchFamily="18" charset="0"/>
                <a:cs typeface="Times New Roman" pitchFamily="18" charset="0"/>
              </a:rPr>
              <a:t>Torajan</a:t>
            </a:r>
            <a:r>
              <a:rPr lang="en-US" sz="2000" dirty="0">
                <a:latin typeface="Times New Roman" pitchFamily="18" charset="0"/>
                <a:cs typeface="Times New Roman" pitchFamily="18" charset="0"/>
              </a:rPr>
              <a:t> people came down from heaven using stairs, which were then used by the </a:t>
            </a:r>
            <a:r>
              <a:rPr lang="en-US" sz="2000" dirty="0" err="1">
                <a:latin typeface="Times New Roman" pitchFamily="18" charset="0"/>
                <a:cs typeface="Times New Roman" pitchFamily="18" charset="0"/>
              </a:rPr>
              <a:t>Torajans</a:t>
            </a:r>
            <a:r>
              <a:rPr lang="en-US" sz="2000" dirty="0">
                <a:latin typeface="Times New Roman" pitchFamily="18" charset="0"/>
                <a:cs typeface="Times New Roman" pitchFamily="18" charset="0"/>
              </a:rPr>
              <a:t> as a communication medium with </a:t>
            </a:r>
            <a:r>
              <a:rPr lang="en-US" sz="2000" dirty="0" err="1">
                <a:latin typeface="Times New Roman" pitchFamily="18" charset="0"/>
                <a:cs typeface="Times New Roman" pitchFamily="18" charset="0"/>
              </a:rPr>
              <a:t>Puang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Matua</a:t>
            </a:r>
            <a:r>
              <a:rPr lang="en-US" sz="2000" dirty="0">
                <a:latin typeface="Times New Roman" pitchFamily="18" charset="0"/>
                <a:cs typeface="Times New Roman" pitchFamily="18" charset="0"/>
              </a:rPr>
              <a:t>, the Creator. </a:t>
            </a:r>
            <a:endParaRPr lang="en-US" sz="2000" dirty="0" smtClean="0">
              <a:latin typeface="Times New Roman" pitchFamily="18" charset="0"/>
              <a:cs typeface="Times New Roman" pitchFamily="18" charset="0"/>
            </a:endParaRPr>
          </a:p>
        </p:txBody>
      </p:sp>
      <p:pic>
        <p:nvPicPr>
          <p:cNvPr id="5122" name="Picture 2" descr="C:\717ABP Report\TanaTora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419600"/>
            <a:ext cx="4038600" cy="236640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717ABP Report\Last\rambu sol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799280"/>
            <a:ext cx="4038600" cy="254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660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Funeral Ceremony</a:t>
            </a:r>
            <a:endParaRPr lang="en-US" dirty="0"/>
          </a:p>
        </p:txBody>
      </p:sp>
      <p:pic>
        <p:nvPicPr>
          <p:cNvPr id="6146" name="Picture 2" descr="C:\717ABP Report\Last\TORAJA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38399"/>
            <a:ext cx="5508434" cy="423856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717ABP Report\Last\Torajaland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301" y="2450540"/>
            <a:ext cx="3026568" cy="21335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717ABP Report\Last\toraj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301" y="4648200"/>
            <a:ext cx="3026568" cy="2028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273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143000"/>
          </a:xfrm>
        </p:spPr>
        <p:txBody>
          <a:bodyPr/>
          <a:lstStyle/>
          <a:p>
            <a:pPr algn="ctr"/>
            <a:r>
              <a:rPr lang="en-US" dirty="0"/>
              <a:t>Traditional </a:t>
            </a:r>
            <a:r>
              <a:rPr lang="en-US" dirty="0" err="1"/>
              <a:t>Torajan</a:t>
            </a:r>
            <a:r>
              <a:rPr lang="en-US" dirty="0"/>
              <a:t> </a:t>
            </a:r>
            <a:r>
              <a:rPr lang="en-US" dirty="0" smtClean="0"/>
              <a:t>Houses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05000"/>
            <a:ext cx="2895600" cy="219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733" y="4064000"/>
            <a:ext cx="2912532" cy="218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4191000"/>
            <a:ext cx="2921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879600"/>
            <a:ext cx="2895600" cy="43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6800" y="1871133"/>
            <a:ext cx="2913598" cy="209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748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Autofit/>
          </a:bodyPr>
          <a:lstStyle/>
          <a:p>
            <a:pPr algn="ctr"/>
            <a:r>
              <a:rPr lang="en-US" sz="4000" b="1" dirty="0" err="1" smtClean="0"/>
              <a:t>Torajan</a:t>
            </a:r>
            <a:r>
              <a:rPr lang="en-US" sz="4000" b="1" dirty="0" smtClean="0"/>
              <a:t> Rice Barn</a:t>
            </a:r>
            <a:endParaRPr lang="en-US" sz="4000" b="1"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006600"/>
            <a:ext cx="2844598" cy="226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057400"/>
            <a:ext cx="3048000" cy="451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057400"/>
            <a:ext cx="2819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66" y="4419600"/>
            <a:ext cx="2822037" cy="2148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314824"/>
            <a:ext cx="2827594" cy="2253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48262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6388683"/>
            <a:ext cx="4289667" cy="369332"/>
          </a:xfrm>
          <a:prstGeom prst="rect">
            <a:avLst/>
          </a:prstGeom>
        </p:spPr>
        <p:txBody>
          <a:bodyPr wrap="square">
            <a:spAutoFit/>
          </a:bodyPr>
          <a:lstStyle/>
          <a:p>
            <a:pPr algn="ctr"/>
            <a:r>
              <a:rPr lang="en-US" b="1" dirty="0" smtClean="0"/>
              <a:t>Illegal Logging in Indonesia</a:t>
            </a:r>
            <a:endParaRPr lang="en-US" b="1" dirty="0"/>
          </a:p>
        </p:txBody>
      </p:sp>
      <p:pic>
        <p:nvPicPr>
          <p:cNvPr id="10242" name="Picture 2" descr="https://encrypted-tbn2.gstatic.com/images?q=tbn:ANd9GcQlNf8eCDUcAeNrZ1RjRME0r1tG-ILv3iXWydJARbnh3ggeiZPQ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30149"/>
            <a:ext cx="4202233" cy="274685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533" y="772582"/>
            <a:ext cx="4045177" cy="280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764115"/>
            <a:ext cx="4126033" cy="281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533" y="3776185"/>
            <a:ext cx="4045177" cy="270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451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Fighting Buffalos</a:t>
            </a:r>
            <a:endParaRPr lang="en-US" dirty="0"/>
          </a:p>
        </p:txBody>
      </p:sp>
      <p:pic>
        <p:nvPicPr>
          <p:cNvPr id="4" name="Buffalo fighting in Tana Toraja.fl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400" y="2057400"/>
            <a:ext cx="5853112" cy="4389437"/>
          </a:xfrm>
        </p:spPr>
      </p:pic>
    </p:spTree>
    <p:extLst>
      <p:ext uri="{BB962C8B-B14F-4D97-AF65-F5344CB8AC3E}">
        <p14:creationId xmlns:p14="http://schemas.microsoft.com/office/powerpoint/2010/main" val="446243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72" y="1181100"/>
            <a:ext cx="8229600" cy="1143000"/>
          </a:xfrm>
        </p:spPr>
        <p:txBody>
          <a:bodyPr>
            <a:normAutofit fontScale="90000"/>
          </a:bodyPr>
          <a:lstStyle/>
          <a:p>
            <a:pPr algn="ctr"/>
            <a:r>
              <a:rPr lang="en-US" b="1" dirty="0" smtClean="0">
                <a:latin typeface="Algerian" pitchFamily="82" charset="0"/>
              </a:rPr>
              <a:t>THANK YOU VERY MUCH</a:t>
            </a:r>
            <a:br>
              <a:rPr lang="en-US" b="1" dirty="0" smtClean="0">
                <a:latin typeface="Algerian" pitchFamily="82" charset="0"/>
              </a:rPr>
            </a:br>
            <a:endParaRPr lang="en-US" b="1" dirty="0">
              <a:latin typeface="Algerian" pitchFamily="82"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44" y="1752600"/>
            <a:ext cx="8402256"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304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8229600" cy="1143000"/>
          </a:xfrm>
        </p:spPr>
        <p:txBody>
          <a:bodyPr>
            <a:normAutofit fontScale="90000"/>
          </a:bodyPr>
          <a:lstStyle/>
          <a:p>
            <a:pPr algn="ctr"/>
            <a:r>
              <a:rPr lang="en-US" b="1" dirty="0" smtClean="0"/>
              <a:t>INDONESIAN MAP</a:t>
            </a:r>
            <a:br>
              <a:rPr lang="en-US" b="1" dirty="0" smtClean="0"/>
            </a:br>
            <a:endParaRPr lang="en-US" b="1" dirty="0"/>
          </a:p>
        </p:txBody>
      </p:sp>
      <p:pic>
        <p:nvPicPr>
          <p:cNvPr id="2051" name="Picture 3" descr="C:\Users\adrian\Desktop\Indonesia-physical-map.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 y="1219200"/>
            <a:ext cx="8991601"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946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lstStyle/>
          <a:p>
            <a:r>
              <a:rPr lang="en-US" b="1" dirty="0" smtClean="0"/>
              <a:t>INTRODUCTION</a:t>
            </a:r>
            <a:endParaRPr lang="en-US"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2200" y="1295400"/>
            <a:ext cx="2667000" cy="542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1828800"/>
            <a:ext cx="5867400" cy="3970318"/>
          </a:xfrm>
          <a:prstGeom prst="rect">
            <a:avLst/>
          </a:prstGeom>
        </p:spPr>
        <p:txBody>
          <a:bodyPr wrap="square">
            <a:spAutoFit/>
          </a:bodyPr>
          <a:lstStyle/>
          <a:p>
            <a:pPr marL="285750" indent="-285750" algn="just">
              <a:buFont typeface="Wingdings" pitchFamily="2" charset="2"/>
              <a:buChar char="q"/>
            </a:pPr>
            <a:r>
              <a:rPr lang="en-US" dirty="0" smtClean="0"/>
              <a:t>The Indonesian archipelago has been an important trade region since at least the 7th century, when </a:t>
            </a:r>
            <a:r>
              <a:rPr lang="en-US" dirty="0" err="1" smtClean="0"/>
              <a:t>Sriwijaya</a:t>
            </a:r>
            <a:r>
              <a:rPr lang="en-US" dirty="0" smtClean="0"/>
              <a:t> and then later </a:t>
            </a:r>
            <a:r>
              <a:rPr lang="en-US" dirty="0" err="1" smtClean="0"/>
              <a:t>Majapahit</a:t>
            </a:r>
            <a:r>
              <a:rPr lang="en-US" dirty="0" smtClean="0"/>
              <a:t> traded with China and India.</a:t>
            </a:r>
          </a:p>
          <a:p>
            <a:pPr marL="285750" indent="-285750" algn="just">
              <a:buFont typeface="Wingdings" pitchFamily="2" charset="2"/>
              <a:buChar char="q"/>
            </a:pPr>
            <a:r>
              <a:rPr lang="en-US" dirty="0" smtClean="0"/>
              <a:t>Indonesian history has been influenced by foreign powers drawn to its natural resources. Muslim traders brought Islam, and European powers brought Christianity and fought one another to monopolize trade in the Spice Islands of Maluku during the Age of Discovery. </a:t>
            </a:r>
          </a:p>
          <a:p>
            <a:pPr marL="285750" indent="-285750" algn="just">
              <a:buFont typeface="Wingdings" pitchFamily="2" charset="2"/>
              <a:buChar char="q"/>
            </a:pPr>
            <a:r>
              <a:rPr lang="en-US" dirty="0" smtClean="0"/>
              <a:t>Indonesia's history has since been turbulent, with challenges posed by natural disasters, corruption, separatism, a democratization process, and periods of rapid economic change.</a:t>
            </a:r>
            <a:endParaRPr lang="en-US" dirty="0"/>
          </a:p>
        </p:txBody>
      </p:sp>
    </p:spTree>
    <p:extLst>
      <p:ext uri="{BB962C8B-B14F-4D97-AF65-F5344CB8AC3E}">
        <p14:creationId xmlns:p14="http://schemas.microsoft.com/office/powerpoint/2010/main" val="1181421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pPr algn="ctr"/>
            <a:r>
              <a:rPr lang="en-US" b="1" dirty="0" smtClean="0"/>
              <a:t>HISTORY</a:t>
            </a:r>
            <a:endParaRPr lang="en-US" b="1" dirty="0"/>
          </a:p>
        </p:txBody>
      </p:sp>
      <p:sp>
        <p:nvSpPr>
          <p:cNvPr id="3" name="Content Placeholder 2"/>
          <p:cNvSpPr>
            <a:spLocks noGrp="1"/>
          </p:cNvSpPr>
          <p:nvPr>
            <p:ph idx="1"/>
          </p:nvPr>
        </p:nvSpPr>
        <p:spPr>
          <a:xfrm>
            <a:off x="0" y="1371600"/>
            <a:ext cx="9067800" cy="5715000"/>
          </a:xfrm>
        </p:spPr>
        <p:txBody>
          <a:bodyPr>
            <a:noAutofit/>
          </a:bodyPr>
          <a:lstStyle/>
          <a:p>
            <a:pPr algn="just">
              <a:buFont typeface="Wingdings" pitchFamily="2" charset="2"/>
              <a:buChar char="ü"/>
            </a:pPr>
            <a:r>
              <a:rPr lang="en-US" sz="1800" dirty="0"/>
              <a:t>The early, modern history of Indonesia begins in the period from 2500 BCE to 1500 BCE with a wave of light brown-skinned Austronesian immigrants, thought to have originated in </a:t>
            </a:r>
            <a:r>
              <a:rPr lang="en-US" sz="1800" dirty="0" smtClean="0"/>
              <a:t>Taiwan</a:t>
            </a:r>
          </a:p>
          <a:p>
            <a:pPr algn="just">
              <a:buFont typeface="Wingdings" pitchFamily="2" charset="2"/>
              <a:buChar char="ü"/>
            </a:pPr>
            <a:r>
              <a:rPr lang="en-US" sz="1800" dirty="0" smtClean="0"/>
              <a:t>The </a:t>
            </a:r>
            <a:r>
              <a:rPr lang="en-US" sz="1800" dirty="0"/>
              <a:t>first Europeans to arrive (after Marco Polo who passed through in the late 1200s) were the Portuguese, who were given permission to erect a </a:t>
            </a:r>
            <a:r>
              <a:rPr lang="en-US" sz="1800" dirty="0" smtClean="0"/>
              <a:t>go down </a:t>
            </a:r>
            <a:r>
              <a:rPr lang="en-US" sz="1800" dirty="0"/>
              <a:t>near present-day Jakarta in 1522. </a:t>
            </a:r>
            <a:endParaRPr lang="en-US" sz="1800" dirty="0" smtClean="0"/>
          </a:p>
          <a:p>
            <a:pPr algn="just">
              <a:buFont typeface="Wingdings" pitchFamily="2" charset="2"/>
              <a:buChar char="ü"/>
            </a:pPr>
            <a:r>
              <a:rPr lang="en-US" sz="1800" dirty="0" smtClean="0"/>
              <a:t>The </a:t>
            </a:r>
            <a:r>
              <a:rPr lang="en-US" sz="1800" dirty="0"/>
              <a:t>British occupied Java from 1811 to 1816, and as a result Indonesians still drive on the </a:t>
            </a:r>
            <a:r>
              <a:rPr lang="en-US" sz="1800" dirty="0" smtClean="0"/>
              <a:t>left. </a:t>
            </a:r>
          </a:p>
          <a:p>
            <a:pPr algn="just">
              <a:buFont typeface="Wingdings" pitchFamily="2" charset="2"/>
              <a:buChar char="ü"/>
            </a:pPr>
            <a:r>
              <a:rPr lang="en-US" sz="1800" dirty="0" smtClean="0"/>
              <a:t>In </a:t>
            </a:r>
            <a:r>
              <a:rPr lang="en-US" sz="1800" dirty="0"/>
              <a:t>1824, the Dutch and the British signed the Anglo-Dutch Treaty which divided the Malay world into Dutch and British spheres of influence, with the Dutch ceding Malacca to the British, and the British ceding all their colonies on Sumatra to the Dutch. </a:t>
            </a:r>
            <a:endParaRPr lang="en-US" sz="1800" dirty="0" smtClean="0"/>
          </a:p>
          <a:p>
            <a:pPr algn="just">
              <a:buFont typeface="Wingdings" pitchFamily="2" charset="2"/>
              <a:buChar char="ü"/>
            </a:pPr>
            <a:r>
              <a:rPr lang="en-US" sz="1800" dirty="0" smtClean="0"/>
              <a:t>During World </a:t>
            </a:r>
            <a:r>
              <a:rPr lang="en-US" sz="1800" dirty="0"/>
              <a:t>War II, the Japanese conquered most of the islands. In August 1945 in the post war </a:t>
            </a:r>
            <a:r>
              <a:rPr lang="en-US" sz="1800" dirty="0" smtClean="0"/>
              <a:t>vacuum </a:t>
            </a:r>
            <a:r>
              <a:rPr lang="en-US" sz="1800" dirty="0"/>
              <a:t>following the Japanese surrender to allied forces the Japanese army and navy still controlled the majority of the Indonesian archipelago. The Japanese agreed to return Indonesia to the Netherlands but continued to administer the region as the Dutch were unable to immediately return due to massive </a:t>
            </a:r>
            <a:r>
              <a:rPr lang="en-US" sz="1800" dirty="0" smtClean="0"/>
              <a:t>destabilization </a:t>
            </a:r>
            <a:r>
              <a:rPr lang="en-US" sz="1800" dirty="0"/>
              <a:t>from the effects of war in Europe. </a:t>
            </a:r>
          </a:p>
        </p:txBody>
      </p:sp>
    </p:spTree>
    <p:extLst>
      <p:ext uri="{BB962C8B-B14F-4D97-AF65-F5344CB8AC3E}">
        <p14:creationId xmlns:p14="http://schemas.microsoft.com/office/powerpoint/2010/main" val="2553931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smtClean="0"/>
              <a:t>GEOGRAPHY</a:t>
            </a:r>
            <a:br>
              <a:rPr lang="en-US" b="1" dirty="0" smtClean="0"/>
            </a:br>
            <a:endParaRPr lang="en-US" dirty="0"/>
          </a:p>
        </p:txBody>
      </p:sp>
      <p:sp>
        <p:nvSpPr>
          <p:cNvPr id="3" name="Content Placeholder 2"/>
          <p:cNvSpPr>
            <a:spLocks noGrp="1"/>
          </p:cNvSpPr>
          <p:nvPr>
            <p:ph idx="1"/>
          </p:nvPr>
        </p:nvSpPr>
        <p:spPr>
          <a:xfrm>
            <a:off x="152400" y="1676400"/>
            <a:ext cx="4800600" cy="4648200"/>
          </a:xfrm>
        </p:spPr>
        <p:txBody>
          <a:bodyPr>
            <a:noAutofit/>
          </a:bodyPr>
          <a:lstStyle/>
          <a:p>
            <a:pPr marL="0" indent="0" algn="just">
              <a:buNone/>
            </a:pPr>
            <a:r>
              <a:rPr lang="en-US" sz="1800" dirty="0">
                <a:latin typeface="Times New Roman" pitchFamily="18" charset="0"/>
                <a:cs typeface="Times New Roman" pitchFamily="18" charset="0"/>
              </a:rPr>
              <a:t>Indonesia lies between latitudes 11°S and 6°N, and longitudes 95°E and 141°E. It consists of 17,508 islands, about 6,000 of which are </a:t>
            </a:r>
            <a:r>
              <a:rPr lang="en-US" sz="1800" dirty="0" smtClean="0">
                <a:latin typeface="Times New Roman" pitchFamily="18" charset="0"/>
                <a:cs typeface="Times New Roman" pitchFamily="18" charset="0"/>
              </a:rPr>
              <a:t>inhabited. These </a:t>
            </a:r>
            <a:r>
              <a:rPr lang="en-US" sz="1800" dirty="0">
                <a:latin typeface="Times New Roman" pitchFamily="18" charset="0"/>
                <a:cs typeface="Times New Roman" pitchFamily="18" charset="0"/>
              </a:rPr>
              <a:t>are scattered over both sides of the equator. </a:t>
            </a:r>
            <a:r>
              <a:rPr lang="en-US" sz="1800" dirty="0" smtClean="0">
                <a:latin typeface="Times New Roman" pitchFamily="18" charset="0"/>
                <a:cs typeface="Times New Roman" pitchFamily="18" charset="0"/>
              </a:rPr>
              <a:t>The </a:t>
            </a:r>
            <a:r>
              <a:rPr lang="en-US" sz="1800" dirty="0">
                <a:latin typeface="Times New Roman" pitchFamily="18" charset="0"/>
                <a:cs typeface="Times New Roman" pitchFamily="18" charset="0"/>
              </a:rPr>
              <a:t>largest are Java, Sumatra, Borneo (shared with Brunei and Malaysia), New Guinea (shared with Papua New Guinea), and Sulawesi. Indonesia shares land borders with Malaysia on Borneo, Papua New Guinea on the island of New Guinea, and East Timor on the island of Timor. Indonesia shares maritime borders across narrow straits with Singapore, Malaysia, the Philippines, and Palau to the north, and with Australia to the south. The capital, Jakarta, is on Java and is the nation's largest city, followed by Surabaya, Bandung, Medan, and Semarang.</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326" t="33827" r="73299" b="38642"/>
          <a:stretch/>
        </p:blipFill>
        <p:spPr bwMode="auto">
          <a:xfrm>
            <a:off x="5105400" y="1676400"/>
            <a:ext cx="3890302"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9786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229600" cy="1143000"/>
          </a:xfrm>
        </p:spPr>
        <p:txBody>
          <a:bodyPr/>
          <a:lstStyle/>
          <a:p>
            <a:pPr algn="ctr"/>
            <a:r>
              <a:rPr lang="en-US" b="1" dirty="0"/>
              <a:t>Government and </a:t>
            </a:r>
            <a:r>
              <a:rPr lang="en-US" b="1" dirty="0" smtClean="0"/>
              <a:t>Politics</a:t>
            </a:r>
            <a:endParaRPr lang="en-US" b="1" dirty="0"/>
          </a:p>
        </p:txBody>
      </p:sp>
      <p:sp>
        <p:nvSpPr>
          <p:cNvPr id="3" name="Content Placeholder 2"/>
          <p:cNvSpPr>
            <a:spLocks noGrp="1"/>
          </p:cNvSpPr>
          <p:nvPr>
            <p:ph idx="1"/>
          </p:nvPr>
        </p:nvSpPr>
        <p:spPr/>
        <p:txBody>
          <a:bodyPr>
            <a:normAutofit lnSpcReduction="10000"/>
          </a:bodyPr>
          <a:lstStyle/>
          <a:p>
            <a:pPr algn="just">
              <a:buFont typeface="Wingdings" pitchFamily="2" charset="2"/>
              <a:buChar char="ü"/>
            </a:pPr>
            <a:r>
              <a:rPr lang="en-US" dirty="0" smtClean="0">
                <a:latin typeface="Times New Roman" pitchFamily="18" charset="0"/>
                <a:cs typeface="Times New Roman" pitchFamily="18" charset="0"/>
              </a:rPr>
              <a:t>Indonesia </a:t>
            </a:r>
            <a:r>
              <a:rPr lang="en-US" dirty="0">
                <a:latin typeface="Times New Roman" pitchFamily="18" charset="0"/>
                <a:cs typeface="Times New Roman" pitchFamily="18" charset="0"/>
              </a:rPr>
              <a:t>is a republic with a presidential system</a:t>
            </a:r>
            <a:r>
              <a:rPr lang="en-US" dirty="0" smtClean="0">
                <a:latin typeface="Times New Roman" pitchFamily="18" charset="0"/>
                <a:cs typeface="Times New Roman" pitchFamily="18" charset="0"/>
              </a:rPr>
              <a:t>.</a:t>
            </a:r>
          </a:p>
          <a:p>
            <a:pPr algn="just">
              <a:buFont typeface="Wingdings" pitchFamily="2" charset="2"/>
              <a:buChar char="ü"/>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president of Indonesia is the head of state, </a:t>
            </a:r>
            <a:r>
              <a:rPr lang="en-US" dirty="0" smtClean="0">
                <a:latin typeface="Times New Roman" pitchFamily="18" charset="0"/>
                <a:cs typeface="Times New Roman" pitchFamily="18" charset="0"/>
              </a:rPr>
              <a:t>commander-in-chief </a:t>
            </a:r>
            <a:r>
              <a:rPr lang="en-US" dirty="0">
                <a:latin typeface="Times New Roman" pitchFamily="18" charset="0"/>
                <a:cs typeface="Times New Roman" pitchFamily="18" charset="0"/>
              </a:rPr>
              <a:t>of the Indonesian National Armed </a:t>
            </a:r>
            <a:r>
              <a:rPr lang="en-US" dirty="0" smtClean="0">
                <a:latin typeface="Times New Roman" pitchFamily="18" charset="0"/>
                <a:cs typeface="Times New Roman" pitchFamily="18" charset="0"/>
              </a:rPr>
              <a:t>Forces</a:t>
            </a:r>
            <a:r>
              <a:rPr lang="en-US" dirty="0">
                <a:latin typeface="Times New Roman" pitchFamily="18" charset="0"/>
                <a:cs typeface="Times New Roman" pitchFamily="18" charset="0"/>
              </a:rPr>
              <a:t>, and the director of domestic governance, policy-making, and foreign affairs. </a:t>
            </a:r>
            <a:endParaRPr lang="en-US" dirty="0" smtClean="0">
              <a:latin typeface="Times New Roman" pitchFamily="18" charset="0"/>
              <a:cs typeface="Times New Roman" pitchFamily="18" charset="0"/>
            </a:endParaRPr>
          </a:p>
          <a:p>
            <a:pPr algn="just">
              <a:buFont typeface="Wingdings" pitchFamily="2" charset="2"/>
              <a:buChar char="ü"/>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president appoints a council of ministers, who are not required to be elected members of the legislature. </a:t>
            </a:r>
            <a:endParaRPr lang="en-US" dirty="0" smtClean="0">
              <a:latin typeface="Times New Roman" pitchFamily="18" charset="0"/>
              <a:cs typeface="Times New Roman" pitchFamily="18" charset="0"/>
            </a:endParaRPr>
          </a:p>
          <a:p>
            <a:pPr algn="just">
              <a:buFont typeface="Wingdings" pitchFamily="2" charset="2"/>
              <a:buChar char="ü"/>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2004 presidential election was the first in which the people directly elected the president and vice </a:t>
            </a:r>
            <a:r>
              <a:rPr lang="en-US" dirty="0" smtClean="0">
                <a:latin typeface="Times New Roman" pitchFamily="18" charset="0"/>
                <a:cs typeface="Times New Roman" pitchFamily="18" charset="0"/>
              </a:rPr>
              <a:t>president.</a:t>
            </a:r>
          </a:p>
          <a:p>
            <a:pPr algn="just">
              <a:buFont typeface="Wingdings" pitchFamily="2" charset="2"/>
              <a:buChar char="ü"/>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president may serve a maximum of two consecutive five-year terms.</a:t>
            </a:r>
          </a:p>
        </p:txBody>
      </p:sp>
    </p:spTree>
    <p:extLst>
      <p:ext uri="{BB962C8B-B14F-4D97-AF65-F5344CB8AC3E}">
        <p14:creationId xmlns:p14="http://schemas.microsoft.com/office/powerpoint/2010/main" val="30630859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28600"/>
            <a:ext cx="8331200" cy="1143000"/>
          </a:xfrm>
        </p:spPr>
        <p:txBody>
          <a:bodyPr>
            <a:normAutofit/>
          </a:bodyPr>
          <a:lstStyle/>
          <a:p>
            <a:pPr algn="ctr"/>
            <a:r>
              <a:rPr lang="en-US" sz="2800" b="1" dirty="0" smtClean="0"/>
              <a:t>INDONESIAN PROVINCES AND THEIR CAPITALS, </a:t>
            </a:r>
            <a:br>
              <a:rPr lang="en-US" sz="2800" b="1" dirty="0" smtClean="0"/>
            </a:br>
            <a:r>
              <a:rPr lang="en-US" sz="2800" b="1" dirty="0" smtClean="0"/>
              <a:t>LISTED BY REGION</a:t>
            </a:r>
            <a:endParaRPr lang="en-US" sz="2800" b="1"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3" t="29877" r="16875" b="16419"/>
          <a:stretch/>
        </p:blipFill>
        <p:spPr bwMode="auto">
          <a:xfrm>
            <a:off x="76199" y="1371600"/>
            <a:ext cx="900310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707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b="1" dirty="0" smtClean="0"/>
              <a:t/>
            </a:r>
            <a:br>
              <a:rPr lang="en-US" b="1" dirty="0" smtClean="0"/>
            </a:br>
            <a:r>
              <a:rPr lang="en-US" b="1" dirty="0" smtClean="0"/>
              <a:t>Indonesian Culture</a:t>
            </a:r>
            <a:r>
              <a:rPr lang="en-US" b="1" dirty="0"/>
              <a:t/>
            </a:r>
            <a:br>
              <a:rPr lang="en-US" b="1" dirty="0"/>
            </a:br>
            <a:endParaRPr lang="en-US" dirty="0"/>
          </a:p>
        </p:txBody>
      </p:sp>
      <p:sp>
        <p:nvSpPr>
          <p:cNvPr id="3" name="Content Placeholder 2"/>
          <p:cNvSpPr>
            <a:spLocks noGrp="1"/>
          </p:cNvSpPr>
          <p:nvPr>
            <p:ph idx="1"/>
          </p:nvPr>
        </p:nvSpPr>
        <p:spPr>
          <a:xfrm>
            <a:off x="0" y="1447800"/>
            <a:ext cx="3657600" cy="5181600"/>
          </a:xfrm>
        </p:spPr>
        <p:txBody>
          <a:bodyPr>
            <a:noAutofit/>
          </a:bodyPr>
          <a:lstStyle/>
          <a:p>
            <a:pPr algn="just">
              <a:buFont typeface="Wingdings" pitchFamily="2" charset="2"/>
              <a:buChar char="q"/>
            </a:pPr>
            <a:r>
              <a:rPr lang="en-US" sz="1700" dirty="0" smtClean="0"/>
              <a:t>Indonesia has about 300 ethnic groups, each with cultural identities developed over centuries, and influenced by Indian, Arabic, Chinese, and European sources. Traditional Javanese and Balinese dances, for example, contain aspects of Hindu culture and mythology, as do </a:t>
            </a:r>
            <a:r>
              <a:rPr lang="en-US" sz="1700" dirty="0" err="1" smtClean="0"/>
              <a:t>wayang</a:t>
            </a:r>
            <a:r>
              <a:rPr lang="en-US" sz="1700" dirty="0" smtClean="0"/>
              <a:t> </a:t>
            </a:r>
            <a:r>
              <a:rPr lang="en-US" sz="1700" dirty="0" err="1" smtClean="0"/>
              <a:t>kulit</a:t>
            </a:r>
            <a:r>
              <a:rPr lang="en-US" sz="1700" dirty="0" smtClean="0"/>
              <a:t> (shadow puppet) performances</a:t>
            </a:r>
          </a:p>
          <a:p>
            <a:pPr algn="just">
              <a:buFont typeface="Wingdings" pitchFamily="2" charset="2"/>
              <a:buChar char="q"/>
            </a:pPr>
            <a:r>
              <a:rPr lang="en-US" sz="1700" dirty="0" smtClean="0"/>
              <a:t>The most dominant influences on Indonesian architecture have traditionally been Indian; however, Chinese, Arab, and European architectural influences have been significant. There are two very famous culture in Indonesia which is Bali and </a:t>
            </a:r>
            <a:r>
              <a:rPr lang="en-US" sz="1700" dirty="0" err="1" smtClean="0"/>
              <a:t>Toraja</a:t>
            </a:r>
            <a:endParaRPr lang="en-US" sz="1700" dirty="0" smtClean="0"/>
          </a:p>
          <a:p>
            <a:pPr marL="0" indent="0" algn="just">
              <a:buNone/>
            </a:pPr>
            <a:endParaRPr lang="en-US" sz="17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58922"/>
            <a:ext cx="2728092" cy="240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2716" y="1558921"/>
            <a:ext cx="2652676" cy="240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114799"/>
            <a:ext cx="2760133" cy="2297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533" y="4114798"/>
            <a:ext cx="2599267" cy="229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945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124200"/>
            <a:ext cx="8229600" cy="1143000"/>
          </a:xfrm>
        </p:spPr>
        <p:txBody>
          <a:bodyPr>
            <a:noAutofit/>
          </a:bodyPr>
          <a:lstStyle/>
          <a:p>
            <a:pPr algn="ctr"/>
            <a:r>
              <a:rPr lang="en-US" sz="6600" b="1" dirty="0" smtClean="0">
                <a:latin typeface="+mn-lt"/>
              </a:rPr>
              <a:t>T a n a   To r a j a </a:t>
            </a:r>
            <a:br>
              <a:rPr lang="en-US" sz="6600" b="1" dirty="0" smtClean="0">
                <a:latin typeface="+mn-lt"/>
              </a:rPr>
            </a:br>
            <a:r>
              <a:rPr lang="en-US" sz="6600" b="1" dirty="0" smtClean="0">
                <a:latin typeface="+mn-lt"/>
              </a:rPr>
              <a:t>( T o r a j a  L a n d )</a:t>
            </a:r>
            <a:endParaRPr lang="en-US" sz="6600" b="1" dirty="0">
              <a:latin typeface="+mn-lt"/>
            </a:endParaRPr>
          </a:p>
        </p:txBody>
      </p:sp>
    </p:spTree>
    <p:extLst>
      <p:ext uri="{BB962C8B-B14F-4D97-AF65-F5344CB8AC3E}">
        <p14:creationId xmlns:p14="http://schemas.microsoft.com/office/powerpoint/2010/main" val="19773727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1852</TotalTime>
  <Words>880</Words>
  <Application>Microsoft Office PowerPoint</Application>
  <PresentationFormat>On-screen Show (4:3)</PresentationFormat>
  <Paragraphs>42</Paragraphs>
  <Slides>18</Slides>
  <Notes>3</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Flow</vt:lpstr>
      <vt:lpstr>INDONESIA </vt:lpstr>
      <vt:lpstr>INDONESIAN MAP </vt:lpstr>
      <vt:lpstr>INTRODUCTION</vt:lpstr>
      <vt:lpstr>HISTORY</vt:lpstr>
      <vt:lpstr>    GEOGRAPHY </vt:lpstr>
      <vt:lpstr>Government and Politics</vt:lpstr>
      <vt:lpstr>INDONESIAN PROVINCES AND THEIR CAPITALS,  LISTED BY REGION</vt:lpstr>
      <vt:lpstr> Indonesian Culture </vt:lpstr>
      <vt:lpstr>T a n a   To r a j a  ( T o r a j a  L a n d )</vt:lpstr>
      <vt:lpstr>Introduction</vt:lpstr>
      <vt:lpstr>Tana Toraja Climate </vt:lpstr>
      <vt:lpstr>Tana TorajaCulture </vt:lpstr>
      <vt:lpstr>Funeral Ceremony</vt:lpstr>
      <vt:lpstr>Traditional Torajan Houses</vt:lpstr>
      <vt:lpstr>Torajan Rice Barn</vt:lpstr>
      <vt:lpstr>PowerPoint Presentation</vt:lpstr>
      <vt:lpstr>Fighting Buffalos</vt:lpstr>
      <vt:lpstr>THANK YOU VERY MUCH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URBAN PLANNING IN SINGAPORE シンガポール都市計画</dc:title>
  <dc:creator>adrian</dc:creator>
  <cp:lastModifiedBy>adrian</cp:lastModifiedBy>
  <cp:revision>141</cp:revision>
  <cp:lastPrinted>2012-07-26T02:45:51Z</cp:lastPrinted>
  <dcterms:created xsi:type="dcterms:W3CDTF">2012-06-02T15:00:10Z</dcterms:created>
  <dcterms:modified xsi:type="dcterms:W3CDTF">2012-11-30T05:13:56Z</dcterms:modified>
</cp:coreProperties>
</file>